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Default Extension="sldx" ContentType="application/vnd.openxmlformats-officedocument.presentationml.slide"/>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24"/>
  </p:handoutMasterIdLst>
  <p:sldIdLst>
    <p:sldId id="256" r:id="rId2"/>
    <p:sldId id="277" r:id="rId3"/>
    <p:sldId id="261" r:id="rId4"/>
    <p:sldId id="266" r:id="rId5"/>
    <p:sldId id="260" r:id="rId6"/>
    <p:sldId id="265" r:id="rId7"/>
    <p:sldId id="258" r:id="rId8"/>
    <p:sldId id="259" r:id="rId9"/>
    <p:sldId id="263" r:id="rId10"/>
    <p:sldId id="278" r:id="rId11"/>
    <p:sldId id="267" r:id="rId12"/>
    <p:sldId id="269" r:id="rId13"/>
    <p:sldId id="268" r:id="rId14"/>
    <p:sldId id="272" r:id="rId15"/>
    <p:sldId id="279" r:id="rId16"/>
    <p:sldId id="274" r:id="rId17"/>
    <p:sldId id="271" r:id="rId18"/>
    <p:sldId id="273" r:id="rId19"/>
    <p:sldId id="262" r:id="rId20"/>
    <p:sldId id="280" r:id="rId21"/>
    <p:sldId id="276" r:id="rId22"/>
    <p:sldId id="281" r:id="rId23"/>
  </p:sldIdLst>
  <p:sldSz cx="9144000" cy="6858000" type="screen4x3"/>
  <p:notesSz cx="7004050" cy="92900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88" autoAdjust="0"/>
    <p:restoredTop sz="94660"/>
  </p:normalViewPr>
  <p:slideViewPr>
    <p:cSldViewPr>
      <p:cViewPr>
        <p:scale>
          <a:sx n="66" d="100"/>
          <a:sy n="66" d="100"/>
        </p:scale>
        <p:origin x="-2262" y="-570"/>
      </p:cViewPr>
      <p:guideLst>
        <p:guide orient="horz" pos="2160"/>
        <p:guide pos="2880"/>
      </p:guideLst>
    </p:cSldViewPr>
  </p:slideViewPr>
  <p:notesTextViewPr>
    <p:cViewPr>
      <p:scale>
        <a:sx n="1" d="1"/>
        <a:sy n="1" d="1"/>
      </p:scale>
      <p:origin x="0" y="0"/>
    </p:cViewPr>
  </p:notesTextViewPr>
  <p:sorterViewPr>
    <p:cViewPr>
      <p:scale>
        <a:sx n="75" d="100"/>
        <a:sy n="75"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5088" cy="464503"/>
          </a:xfrm>
          <a:prstGeom prst="rect">
            <a:avLst/>
          </a:prstGeom>
        </p:spPr>
        <p:txBody>
          <a:bodyPr vert="horz" lIns="93104" tIns="46552" rIns="93104" bIns="46552" rtlCol="0"/>
          <a:lstStyle>
            <a:lvl1pPr algn="l">
              <a:defRPr sz="1200"/>
            </a:lvl1pPr>
          </a:lstStyle>
          <a:p>
            <a:endParaRPr lang="en-US"/>
          </a:p>
        </p:txBody>
      </p:sp>
      <p:sp>
        <p:nvSpPr>
          <p:cNvPr id="3" name="Date Placeholder 2"/>
          <p:cNvSpPr>
            <a:spLocks noGrp="1"/>
          </p:cNvSpPr>
          <p:nvPr>
            <p:ph type="dt" sz="quarter" idx="1"/>
          </p:nvPr>
        </p:nvSpPr>
        <p:spPr>
          <a:xfrm>
            <a:off x="3967341" y="0"/>
            <a:ext cx="3035088" cy="464503"/>
          </a:xfrm>
          <a:prstGeom prst="rect">
            <a:avLst/>
          </a:prstGeom>
        </p:spPr>
        <p:txBody>
          <a:bodyPr vert="horz" lIns="93104" tIns="46552" rIns="93104" bIns="46552" rtlCol="0"/>
          <a:lstStyle>
            <a:lvl1pPr algn="r">
              <a:defRPr sz="1200"/>
            </a:lvl1pPr>
          </a:lstStyle>
          <a:p>
            <a:fld id="{F01A537E-118A-4692-9FE6-D4AFFB64DEF1}" type="datetimeFigureOut">
              <a:rPr lang="en-US" smtClean="0"/>
              <a:pPr/>
              <a:t>3/4/2015</a:t>
            </a:fld>
            <a:endParaRPr lang="en-US"/>
          </a:p>
        </p:txBody>
      </p:sp>
      <p:sp>
        <p:nvSpPr>
          <p:cNvPr id="4" name="Footer Placeholder 3"/>
          <p:cNvSpPr>
            <a:spLocks noGrp="1"/>
          </p:cNvSpPr>
          <p:nvPr>
            <p:ph type="ftr" sz="quarter" idx="2"/>
          </p:nvPr>
        </p:nvSpPr>
        <p:spPr>
          <a:xfrm>
            <a:off x="0" y="8823935"/>
            <a:ext cx="3035088" cy="464503"/>
          </a:xfrm>
          <a:prstGeom prst="rect">
            <a:avLst/>
          </a:prstGeom>
        </p:spPr>
        <p:txBody>
          <a:bodyPr vert="horz" lIns="93104" tIns="46552" rIns="93104" bIns="46552" rtlCol="0" anchor="b"/>
          <a:lstStyle>
            <a:lvl1pPr algn="l">
              <a:defRPr sz="1200"/>
            </a:lvl1pPr>
          </a:lstStyle>
          <a:p>
            <a:endParaRPr lang="en-US"/>
          </a:p>
        </p:txBody>
      </p:sp>
      <p:sp>
        <p:nvSpPr>
          <p:cNvPr id="5" name="Slide Number Placeholder 4"/>
          <p:cNvSpPr>
            <a:spLocks noGrp="1"/>
          </p:cNvSpPr>
          <p:nvPr>
            <p:ph type="sldNum" sz="quarter" idx="3"/>
          </p:nvPr>
        </p:nvSpPr>
        <p:spPr>
          <a:xfrm>
            <a:off x="3967341" y="8823935"/>
            <a:ext cx="3035088" cy="464503"/>
          </a:xfrm>
          <a:prstGeom prst="rect">
            <a:avLst/>
          </a:prstGeom>
        </p:spPr>
        <p:txBody>
          <a:bodyPr vert="horz" lIns="93104" tIns="46552" rIns="93104" bIns="46552" rtlCol="0" anchor="b"/>
          <a:lstStyle>
            <a:lvl1pPr algn="r">
              <a:defRPr sz="1200"/>
            </a:lvl1pPr>
          </a:lstStyle>
          <a:p>
            <a:fld id="{9F727B98-D916-41AB-98E3-F9BD89FDACBB}"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2B0F796-2D6A-475F-A5EF-D454C5AC1ACB}" type="datetimeFigureOut">
              <a:rPr lang="en-US" smtClean="0"/>
              <a:pPr/>
              <a:t>3/4/2015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C28D75-D20E-4222-9564-57C23566884C}" type="slidenum">
              <a:rPr lang="en-US" smtClean="0"/>
              <a:pPr/>
              <a:t>‹#›</a:t>
            </a:fld>
            <a:endParaRPr lang="en-US"/>
          </a:p>
        </p:txBody>
      </p:sp>
    </p:spTree>
    <p:extLst>
      <p:ext uri="{BB962C8B-B14F-4D97-AF65-F5344CB8AC3E}">
        <p14:creationId xmlns="" xmlns:p14="http://schemas.microsoft.com/office/powerpoint/2010/main" val="8846302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2B0F796-2D6A-475F-A5EF-D454C5AC1ACB}" type="datetimeFigureOut">
              <a:rPr lang="en-US" smtClean="0"/>
              <a:pPr/>
              <a:t>3/4/2015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C28D75-D20E-4222-9564-57C23566884C}" type="slidenum">
              <a:rPr lang="en-US" smtClean="0"/>
              <a:pPr/>
              <a:t>‹#›</a:t>
            </a:fld>
            <a:endParaRPr lang="en-US"/>
          </a:p>
        </p:txBody>
      </p:sp>
    </p:spTree>
    <p:extLst>
      <p:ext uri="{BB962C8B-B14F-4D97-AF65-F5344CB8AC3E}">
        <p14:creationId xmlns="" xmlns:p14="http://schemas.microsoft.com/office/powerpoint/2010/main" val="34587360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2B0F796-2D6A-475F-A5EF-D454C5AC1ACB}" type="datetimeFigureOut">
              <a:rPr lang="en-US" smtClean="0"/>
              <a:pPr/>
              <a:t>3/4/2015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C28D75-D20E-4222-9564-57C23566884C}" type="slidenum">
              <a:rPr lang="en-US" smtClean="0"/>
              <a:pPr/>
              <a:t>‹#›</a:t>
            </a:fld>
            <a:endParaRPr lang="en-US"/>
          </a:p>
        </p:txBody>
      </p:sp>
    </p:spTree>
    <p:extLst>
      <p:ext uri="{BB962C8B-B14F-4D97-AF65-F5344CB8AC3E}">
        <p14:creationId xmlns="" xmlns:p14="http://schemas.microsoft.com/office/powerpoint/2010/main" val="3622326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2B0F796-2D6A-475F-A5EF-D454C5AC1ACB}" type="datetimeFigureOut">
              <a:rPr lang="en-US" smtClean="0"/>
              <a:pPr/>
              <a:t>3/4/2015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C28D75-D20E-4222-9564-57C23566884C}" type="slidenum">
              <a:rPr lang="en-US" smtClean="0"/>
              <a:pPr/>
              <a:t>‹#›</a:t>
            </a:fld>
            <a:endParaRPr lang="en-US"/>
          </a:p>
        </p:txBody>
      </p:sp>
    </p:spTree>
    <p:extLst>
      <p:ext uri="{BB962C8B-B14F-4D97-AF65-F5344CB8AC3E}">
        <p14:creationId xmlns="" xmlns:p14="http://schemas.microsoft.com/office/powerpoint/2010/main" val="22685925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2B0F796-2D6A-475F-A5EF-D454C5AC1ACB}" type="datetimeFigureOut">
              <a:rPr lang="en-US" smtClean="0"/>
              <a:pPr/>
              <a:t>3/4/2015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C28D75-D20E-4222-9564-57C23566884C}" type="slidenum">
              <a:rPr lang="en-US" smtClean="0"/>
              <a:pPr/>
              <a:t>‹#›</a:t>
            </a:fld>
            <a:endParaRPr lang="en-US"/>
          </a:p>
        </p:txBody>
      </p:sp>
    </p:spTree>
    <p:extLst>
      <p:ext uri="{BB962C8B-B14F-4D97-AF65-F5344CB8AC3E}">
        <p14:creationId xmlns="" xmlns:p14="http://schemas.microsoft.com/office/powerpoint/2010/main" val="34126727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2B0F796-2D6A-475F-A5EF-D454C5AC1ACB}" type="datetimeFigureOut">
              <a:rPr lang="en-US" smtClean="0"/>
              <a:pPr/>
              <a:t>3/4/2015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C28D75-D20E-4222-9564-57C23566884C}" type="slidenum">
              <a:rPr lang="en-US" smtClean="0"/>
              <a:pPr/>
              <a:t>‹#›</a:t>
            </a:fld>
            <a:endParaRPr lang="en-US"/>
          </a:p>
        </p:txBody>
      </p:sp>
    </p:spTree>
    <p:extLst>
      <p:ext uri="{BB962C8B-B14F-4D97-AF65-F5344CB8AC3E}">
        <p14:creationId xmlns="" xmlns:p14="http://schemas.microsoft.com/office/powerpoint/2010/main" val="21136966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2B0F796-2D6A-475F-A5EF-D454C5AC1ACB}" type="datetimeFigureOut">
              <a:rPr lang="en-US" smtClean="0"/>
              <a:pPr/>
              <a:t>3/4/2015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DC28D75-D20E-4222-9564-57C23566884C}" type="slidenum">
              <a:rPr lang="en-US" smtClean="0"/>
              <a:pPr/>
              <a:t>‹#›</a:t>
            </a:fld>
            <a:endParaRPr lang="en-US"/>
          </a:p>
        </p:txBody>
      </p:sp>
    </p:spTree>
    <p:extLst>
      <p:ext uri="{BB962C8B-B14F-4D97-AF65-F5344CB8AC3E}">
        <p14:creationId xmlns="" xmlns:p14="http://schemas.microsoft.com/office/powerpoint/2010/main" val="28554561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2B0F796-2D6A-475F-A5EF-D454C5AC1ACB}" type="datetimeFigureOut">
              <a:rPr lang="en-US" smtClean="0"/>
              <a:pPr/>
              <a:t>3/4/2015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DC28D75-D20E-4222-9564-57C23566884C}" type="slidenum">
              <a:rPr lang="en-US" smtClean="0"/>
              <a:pPr/>
              <a:t>‹#›</a:t>
            </a:fld>
            <a:endParaRPr lang="en-US"/>
          </a:p>
        </p:txBody>
      </p:sp>
    </p:spTree>
    <p:extLst>
      <p:ext uri="{BB962C8B-B14F-4D97-AF65-F5344CB8AC3E}">
        <p14:creationId xmlns="" xmlns:p14="http://schemas.microsoft.com/office/powerpoint/2010/main" val="19433346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2B0F796-2D6A-475F-A5EF-D454C5AC1ACB}" type="datetimeFigureOut">
              <a:rPr lang="en-US" smtClean="0"/>
              <a:pPr/>
              <a:t>3/4/2015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DC28D75-D20E-4222-9564-57C23566884C}" type="slidenum">
              <a:rPr lang="en-US" smtClean="0"/>
              <a:pPr/>
              <a:t>‹#›</a:t>
            </a:fld>
            <a:endParaRPr lang="en-US"/>
          </a:p>
        </p:txBody>
      </p:sp>
    </p:spTree>
    <p:extLst>
      <p:ext uri="{BB962C8B-B14F-4D97-AF65-F5344CB8AC3E}">
        <p14:creationId xmlns="" xmlns:p14="http://schemas.microsoft.com/office/powerpoint/2010/main" val="35070016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2B0F796-2D6A-475F-A5EF-D454C5AC1ACB}" type="datetimeFigureOut">
              <a:rPr lang="en-US" smtClean="0"/>
              <a:pPr/>
              <a:t>3/4/2015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C28D75-D20E-4222-9564-57C23566884C}" type="slidenum">
              <a:rPr lang="en-US" smtClean="0"/>
              <a:pPr/>
              <a:t>‹#›</a:t>
            </a:fld>
            <a:endParaRPr lang="en-US"/>
          </a:p>
        </p:txBody>
      </p:sp>
    </p:spTree>
    <p:extLst>
      <p:ext uri="{BB962C8B-B14F-4D97-AF65-F5344CB8AC3E}">
        <p14:creationId xmlns="" xmlns:p14="http://schemas.microsoft.com/office/powerpoint/2010/main" val="2029109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2B0F796-2D6A-475F-A5EF-D454C5AC1ACB}" type="datetimeFigureOut">
              <a:rPr lang="en-US" smtClean="0"/>
              <a:pPr/>
              <a:t>3/4/2015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C28D75-D20E-4222-9564-57C23566884C}" type="slidenum">
              <a:rPr lang="en-US" smtClean="0"/>
              <a:pPr/>
              <a:t>‹#›</a:t>
            </a:fld>
            <a:endParaRPr lang="en-US"/>
          </a:p>
        </p:txBody>
      </p:sp>
    </p:spTree>
    <p:extLst>
      <p:ext uri="{BB962C8B-B14F-4D97-AF65-F5344CB8AC3E}">
        <p14:creationId xmlns="" xmlns:p14="http://schemas.microsoft.com/office/powerpoint/2010/main" val="8953810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B0F796-2D6A-475F-A5EF-D454C5AC1ACB}" type="datetimeFigureOut">
              <a:rPr lang="en-US" smtClean="0"/>
              <a:pPr/>
              <a:t>3/4/2015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C28D75-D20E-4222-9564-57C23566884C}" type="slidenum">
              <a:rPr lang="en-US" smtClean="0"/>
              <a:pPr/>
              <a:t>‹#›</a:t>
            </a:fld>
            <a:endParaRPr lang="en-US"/>
          </a:p>
        </p:txBody>
      </p:sp>
    </p:spTree>
    <p:extLst>
      <p:ext uri="{BB962C8B-B14F-4D97-AF65-F5344CB8AC3E}">
        <p14:creationId xmlns="" xmlns:p14="http://schemas.microsoft.com/office/powerpoint/2010/main" val="42065916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Office_PowerPoint_Slide1.sld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youtube.com/watch?v=93EFpsZs3d4" TargetMode="External"/><Relationship Id="rId2" Type="http://schemas.openxmlformats.org/officeDocument/2006/relationships/hyperlink" Target="https://www.youtube.com/watch?v=Jk7JQxTDhdM" TargetMode="Externa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s://www.youtube.com/watch?v=2irN1G5HiRo" TargetMode="Externa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www.youtube.com/watch?v=xjDtwcgbnUo"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Oybdr9rzMKM" TargetMode="External"/><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youtube.com/watch?v=2DoxBG5zdx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The Early 1990s Perspective</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 xmlns:p14="http://schemas.microsoft.com/office/powerpoint/2010/main" val="299597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2769" name="Object 1"/>
          <p:cNvGraphicFramePr>
            <a:graphicFrameLocks noChangeAspect="1"/>
          </p:cNvGraphicFramePr>
          <p:nvPr/>
        </p:nvGraphicFramePr>
        <p:xfrm>
          <a:off x="1905000" y="0"/>
          <a:ext cx="5629275" cy="1438275"/>
        </p:xfrm>
        <a:graphic>
          <a:graphicData uri="http://schemas.openxmlformats.org/presentationml/2006/ole">
            <p:oleObj spid="_x0000_s32769" name="Slide" r:id="rId3" imgW="4570603" imgH="3427427" progId="PowerPoint.Slide.12">
              <p:embed/>
            </p:oleObj>
          </a:graphicData>
        </a:graphic>
      </p:graphicFrame>
      <p:sp>
        <p:nvSpPr>
          <p:cNvPr id="6" name="TextBox 5"/>
          <p:cNvSpPr txBox="1"/>
          <p:nvPr/>
        </p:nvSpPr>
        <p:spPr>
          <a:xfrm>
            <a:off x="1219200" y="1981200"/>
            <a:ext cx="7010400" cy="369332"/>
          </a:xfrm>
          <a:prstGeom prst="rect">
            <a:avLst/>
          </a:prstGeom>
          <a:noFill/>
        </p:spPr>
        <p:txBody>
          <a:bodyPr wrap="square" rtlCol="0">
            <a:spAutoFit/>
          </a:bodyPr>
          <a:lstStyle/>
          <a:p>
            <a:r>
              <a:rPr lang="en-US" dirty="0" smtClean="0"/>
              <a:t>Compare what you decided to the actual outcome regarding sanctions</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Issue 2 Israeli Palestinian Issue</a:t>
            </a:r>
            <a:endParaRPr lang="en-US" dirty="0"/>
          </a:p>
        </p:txBody>
      </p:sp>
      <p:pic>
        <p:nvPicPr>
          <p:cNvPr id="7170" name="Picture 2" descr="https://mendedheart2013.files.wordpress.com/2013/05/skeleton-key2.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057773" y="2209800"/>
            <a:ext cx="3043113" cy="319087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1171942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8200" y="0"/>
            <a:ext cx="7315200" cy="7848302"/>
          </a:xfrm>
          <a:prstGeom prst="rect">
            <a:avLst/>
          </a:prstGeom>
        </p:spPr>
        <p:txBody>
          <a:bodyPr wrap="square">
            <a:spAutoFit/>
          </a:bodyPr>
          <a:lstStyle/>
          <a:p>
            <a:r>
              <a:rPr lang="en-US" sz="2800" dirty="0"/>
              <a:t>Both sides agreed that a Palestinian Authority (PA) would be established and assume governing responsibilities in the West Bank and Gaza Strip over a five-year period. Then, permanent status talks on the issues of borders, refugees, and Jerusalem would be held. While President Bill Clinton’s administration played a limited role in bringing the Oslo Accord into being, it would invest vast amounts of time and resources in order to help Israel and the Palestinians implement the agreement. By the time Clinton left office, however, the peace process had run aground, and a new round of Israeli-Palestinian violence had begun</a:t>
            </a:r>
            <a:r>
              <a:rPr lang="en-US" sz="2800" dirty="0" smtClean="0"/>
              <a:t>.</a:t>
            </a:r>
          </a:p>
          <a:p>
            <a:r>
              <a:rPr lang="en-US" sz="2800" dirty="0" smtClean="0">
                <a:solidFill>
                  <a:srgbClr val="FF0000"/>
                </a:solidFill>
              </a:rPr>
              <a:t>How do you think Bin Laden and like minded people think about the Oslo Accords?</a:t>
            </a:r>
          </a:p>
          <a:p>
            <a:endParaRPr lang="en-US" sz="2800" dirty="0" smtClean="0"/>
          </a:p>
          <a:p>
            <a:endParaRPr lang="en-US" sz="2800" dirty="0"/>
          </a:p>
        </p:txBody>
      </p:sp>
    </p:spTree>
    <p:extLst>
      <p:ext uri="{BB962C8B-B14F-4D97-AF65-F5344CB8AC3E}">
        <p14:creationId xmlns="" xmlns:p14="http://schemas.microsoft.com/office/powerpoint/2010/main" val="19506006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39762"/>
          </a:xfrm>
        </p:spPr>
        <p:txBody>
          <a:bodyPr>
            <a:normAutofit fontScale="90000"/>
          </a:bodyPr>
          <a:lstStyle/>
          <a:p>
            <a:r>
              <a:rPr lang="en-US" dirty="0" smtClean="0"/>
              <a:t>Oslo Accords September 1933</a:t>
            </a:r>
            <a:endParaRPr lang="en-US" dirty="0"/>
          </a:p>
        </p:txBody>
      </p:sp>
      <p:sp>
        <p:nvSpPr>
          <p:cNvPr id="3" name="Content Placeholder 2"/>
          <p:cNvSpPr>
            <a:spLocks noGrp="1"/>
          </p:cNvSpPr>
          <p:nvPr>
            <p:ph idx="1"/>
          </p:nvPr>
        </p:nvSpPr>
        <p:spPr>
          <a:xfrm>
            <a:off x="304800" y="685800"/>
            <a:ext cx="8839200" cy="2286000"/>
          </a:xfrm>
        </p:spPr>
        <p:txBody>
          <a:bodyPr>
            <a:normAutofit lnSpcReduction="10000"/>
          </a:bodyPr>
          <a:lstStyle/>
          <a:p>
            <a:pPr marL="0" indent="0">
              <a:buNone/>
            </a:pPr>
            <a:r>
              <a:rPr lang="en-US" dirty="0" smtClean="0">
                <a:hlinkClick r:id="rId2"/>
              </a:rPr>
              <a:t>https://www.youtube.com/watch?v=Jk7JQxTDhdM</a:t>
            </a:r>
            <a:endParaRPr lang="en-US" dirty="0" smtClean="0"/>
          </a:p>
          <a:p>
            <a:pPr marL="0" indent="0">
              <a:buNone/>
            </a:pPr>
            <a:r>
              <a:rPr lang="en-US" dirty="0" smtClean="0"/>
              <a:t>Documentary Clip</a:t>
            </a:r>
          </a:p>
          <a:p>
            <a:pPr marL="0" indent="0">
              <a:buNone/>
            </a:pPr>
            <a:r>
              <a:rPr lang="en-US" dirty="0" smtClean="0">
                <a:hlinkClick r:id="rId3"/>
              </a:rPr>
              <a:t>https://www.youtube.com/watch?v=93EFpsZs3d4</a:t>
            </a:r>
            <a:endParaRPr lang="en-US" dirty="0" smtClean="0"/>
          </a:p>
          <a:p>
            <a:pPr marL="0" indent="0">
              <a:buNone/>
            </a:pPr>
            <a:r>
              <a:rPr lang="en-US" dirty="0" smtClean="0"/>
              <a:t>Actual Event</a:t>
            </a:r>
            <a:endParaRPr lang="en-US" dirty="0"/>
          </a:p>
        </p:txBody>
      </p:sp>
      <p:pic>
        <p:nvPicPr>
          <p:cNvPr id="8194" name="Picture 2" descr="http://newsimg.bbc.co.uk/media/images/44619000/jpg/_44619116_israel1993_512.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362200" y="3810000"/>
            <a:ext cx="4876800" cy="2743201"/>
          </a:xfrm>
          <a:prstGeom prst="rect">
            <a:avLst/>
          </a:prstGeom>
          <a:noFill/>
          <a:extLst>
            <a:ext uri="{909E8E84-426E-40DD-AFC4-6F175D3DCCD1}">
              <a14:hiddenFill xmlns="" xmlns:a14="http://schemas.microsoft.com/office/drawing/2010/main">
                <a:solidFill>
                  <a:srgbClr val="FFFFFF"/>
                </a:solidFill>
              </a14:hiddenFill>
            </a:ext>
          </a:extLst>
        </p:spPr>
      </p:pic>
      <p:sp>
        <p:nvSpPr>
          <p:cNvPr id="4" name="Rectangle 3"/>
          <p:cNvSpPr/>
          <p:nvPr/>
        </p:nvSpPr>
        <p:spPr>
          <a:xfrm>
            <a:off x="681580" y="4719935"/>
            <a:ext cx="1680620" cy="923330"/>
          </a:xfrm>
          <a:prstGeom prst="rect">
            <a:avLst/>
          </a:prstGeom>
        </p:spPr>
        <p:txBody>
          <a:bodyPr wrap="square">
            <a:spAutoFit/>
          </a:bodyPr>
          <a:lstStyle/>
          <a:p>
            <a:r>
              <a:rPr lang="it-IT" dirty="0"/>
              <a:t>Israeli Prime Minister Yitzhak Rabi</a:t>
            </a:r>
            <a:endParaRPr lang="en-US" dirty="0"/>
          </a:p>
        </p:txBody>
      </p:sp>
      <p:sp>
        <p:nvSpPr>
          <p:cNvPr id="5" name="Rectangle 4"/>
          <p:cNvSpPr/>
          <p:nvPr/>
        </p:nvSpPr>
        <p:spPr>
          <a:xfrm>
            <a:off x="7239000" y="4597455"/>
            <a:ext cx="1905000" cy="1477328"/>
          </a:xfrm>
          <a:prstGeom prst="rect">
            <a:avLst/>
          </a:prstGeom>
        </p:spPr>
        <p:txBody>
          <a:bodyPr wrap="square">
            <a:spAutoFit/>
          </a:bodyPr>
          <a:lstStyle/>
          <a:p>
            <a:r>
              <a:rPr lang="en-US" dirty="0"/>
              <a:t>Palestine Liberation Organization (PLO) Negotiator Mahmoud Abbas </a:t>
            </a:r>
          </a:p>
        </p:txBody>
      </p:sp>
    </p:spTree>
    <p:extLst>
      <p:ext uri="{BB962C8B-B14F-4D97-AF65-F5344CB8AC3E}">
        <p14:creationId xmlns="" xmlns:p14="http://schemas.microsoft.com/office/powerpoint/2010/main" val="14271842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Issue 3 Iraqi Sanctions  1991-?</a:t>
            </a:r>
            <a:endParaRPr lang="en-US" dirty="0"/>
          </a:p>
        </p:txBody>
      </p:sp>
      <p:pic>
        <p:nvPicPr>
          <p:cNvPr id="7170" name="Picture 2" descr="https://mendedheart2013.files.wordpress.com/2013/05/skeleton-key2.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057773" y="2209800"/>
            <a:ext cx="3043113" cy="319087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9548363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should the UN do to Iraq after the Persian Gulf War?</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332037"/>
            <a:ext cx="8229600" cy="4525963"/>
          </a:xfrm>
        </p:spPr>
        <p:txBody>
          <a:bodyPr>
            <a:normAutofit fontScale="62500" lnSpcReduction="20000"/>
          </a:bodyPr>
          <a:lstStyle/>
          <a:p>
            <a:pPr marL="0" indent="0">
              <a:buNone/>
            </a:pPr>
            <a:r>
              <a:rPr lang="en-US" b="1" dirty="0" smtClean="0"/>
              <a:t>			RESOLUTION </a:t>
            </a:r>
            <a:r>
              <a:rPr lang="en-US" b="1" dirty="0"/>
              <a:t>1115 (1997)</a:t>
            </a:r>
          </a:p>
          <a:p>
            <a:pPr marL="0" indent="0">
              <a:buNone/>
            </a:pPr>
            <a:endParaRPr lang="en-US" dirty="0" smtClean="0"/>
          </a:p>
          <a:p>
            <a:r>
              <a:rPr lang="en-US" dirty="0" smtClean="0"/>
              <a:t>1</a:t>
            </a:r>
            <a:r>
              <a:rPr lang="en-US" dirty="0"/>
              <a:t>. </a:t>
            </a:r>
            <a:r>
              <a:rPr lang="en-US" u="sng" dirty="0"/>
              <a:t>Condemns</a:t>
            </a:r>
            <a:r>
              <a:rPr lang="en-US" dirty="0"/>
              <a:t> the repeated refusal of the Iraqi authorities to allow access to sites designated by the Special Commission, which constitutes a clear and flagrant violation of the provisions of Security Council resolutions 687 (1991), 707 (1991), 715 (1991) and 1060 (1996); </a:t>
            </a:r>
            <a:br>
              <a:rPr lang="en-US" dirty="0"/>
            </a:br>
            <a:r>
              <a:rPr lang="en-US" dirty="0"/>
              <a:t/>
            </a:r>
            <a:br>
              <a:rPr lang="en-US" dirty="0"/>
            </a:br>
            <a:endParaRPr lang="en-US" dirty="0"/>
          </a:p>
          <a:p>
            <a:r>
              <a:rPr lang="en-US" dirty="0"/>
              <a:t>2. </a:t>
            </a:r>
            <a:r>
              <a:rPr lang="en-US" u="sng" dirty="0"/>
              <a:t>Demands</a:t>
            </a:r>
            <a:r>
              <a:rPr lang="en-US" dirty="0"/>
              <a:t> that Iraq cooperate fully with the Special Commission in accordance with the relevant resolutions; and that the Government of Iraq allow the Special Commission inspection teams immediate, unconditional and unrestricted access to any and all areas, facilities, equipment, records and means of transportation which they wish to inspect in accordance with the mandate of the Special Commission; </a:t>
            </a:r>
          </a:p>
          <a:p>
            <a:pPr marL="0" indent="0">
              <a:buNone/>
            </a:pPr>
            <a:endParaRPr lang="en-US" dirty="0"/>
          </a:p>
        </p:txBody>
      </p:sp>
      <p:pic>
        <p:nvPicPr>
          <p:cNvPr id="12290" name="Picture 2" descr="http://newsimg.bbc.co.uk/media/images/38172000/jpg/_38172297_unscom_nov1998_ap300.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667000" y="-1"/>
            <a:ext cx="4038600" cy="2307771"/>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362312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28600" y="457200"/>
            <a:ext cx="8610600" cy="5909310"/>
          </a:xfrm>
          <a:prstGeom prst="rect">
            <a:avLst/>
          </a:prstGeom>
          <a:noFill/>
        </p:spPr>
        <p:txBody>
          <a:bodyPr wrap="square" rtlCol="0">
            <a:spAutoFit/>
          </a:bodyPr>
          <a:lstStyle/>
          <a:p>
            <a:r>
              <a:rPr lang="en-US" b="1" dirty="0"/>
              <a:t>RESOLUTION 1134 (1997)</a:t>
            </a:r>
          </a:p>
          <a:p>
            <a:endParaRPr lang="en-US" dirty="0" smtClean="0"/>
          </a:p>
          <a:p>
            <a:r>
              <a:rPr lang="en-US" dirty="0"/>
              <a:t>1. </a:t>
            </a:r>
            <a:r>
              <a:rPr lang="en-US" u="sng" dirty="0"/>
              <a:t>Condemns</a:t>
            </a:r>
            <a:r>
              <a:rPr lang="en-US" dirty="0"/>
              <a:t> the repeated refusal of the Iraqi authorities, as detailed in the report of the Executive Chairman of the Special Commission, to allow access to sites designated by the Special Commission, and especially Iraqi actions endangering the safety of Special Commission personnel, the removal and destruction of documents of interest to the Special Commission and interference with the freedom of movement of Special Commission personnel; </a:t>
            </a:r>
            <a:br>
              <a:rPr lang="en-US" dirty="0"/>
            </a:br>
            <a:r>
              <a:rPr lang="en-US" dirty="0"/>
              <a:t/>
            </a:r>
            <a:br>
              <a:rPr lang="en-US" dirty="0"/>
            </a:br>
            <a:endParaRPr lang="en-US" dirty="0"/>
          </a:p>
          <a:p>
            <a:r>
              <a:rPr lang="en-US" dirty="0"/>
              <a:t>2. </a:t>
            </a:r>
            <a:r>
              <a:rPr lang="en-US" u="sng" dirty="0"/>
              <a:t>Decides</a:t>
            </a:r>
            <a:r>
              <a:rPr lang="en-US" dirty="0"/>
              <a:t> that such refusals to cooperate constitute a flagrant violation of Security Council resolutions 687 (1991), 707 (1991), 715 (1991) and 1060 (1996), and </a:t>
            </a:r>
            <a:r>
              <a:rPr lang="en-US" u="sng" dirty="0"/>
              <a:t>notes</a:t>
            </a:r>
            <a:r>
              <a:rPr lang="en-US" dirty="0"/>
              <a:t> that the Special Commission in the report of the Executive Chairman was unable to advise that Iraq was in substantial compliance with paragraphs 2 and 3 of resolution 1115 (1997); </a:t>
            </a:r>
            <a:br>
              <a:rPr lang="en-US" dirty="0"/>
            </a:br>
            <a:r>
              <a:rPr lang="en-US" dirty="0"/>
              <a:t/>
            </a:r>
            <a:br>
              <a:rPr lang="en-US" dirty="0"/>
            </a:br>
            <a:endParaRPr lang="en-US" dirty="0"/>
          </a:p>
          <a:p>
            <a:r>
              <a:rPr lang="en-US" dirty="0"/>
              <a:t>3. </a:t>
            </a:r>
            <a:r>
              <a:rPr lang="en-US" u="sng" dirty="0"/>
              <a:t>Demands</a:t>
            </a:r>
            <a:r>
              <a:rPr lang="en-US" dirty="0"/>
              <a:t> that Iraq cooperate fully with the Special Commission in accordance with the relevant resolutions, which constitute the governing standard of Iraqi compliance</a:t>
            </a:r>
            <a:r>
              <a:rPr lang="en-US" dirty="0" smtClean="0"/>
              <a:t>;</a:t>
            </a:r>
          </a:p>
          <a:p>
            <a:endParaRPr lang="en-US" dirty="0"/>
          </a:p>
          <a:p>
            <a:r>
              <a:rPr lang="en-US" dirty="0"/>
              <a:t> </a:t>
            </a:r>
          </a:p>
          <a:p>
            <a:endParaRPr lang="en-US" dirty="0"/>
          </a:p>
        </p:txBody>
      </p:sp>
    </p:spTree>
    <p:extLst>
      <p:ext uri="{BB962C8B-B14F-4D97-AF65-F5344CB8AC3E}">
        <p14:creationId xmlns="" xmlns:p14="http://schemas.microsoft.com/office/powerpoint/2010/main" val="44007357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Liberal Arguments Against Iraqi Sanctions</a:t>
            </a:r>
            <a:endParaRPr lang="en-US" dirty="0"/>
          </a:p>
        </p:txBody>
      </p:sp>
      <p:sp>
        <p:nvSpPr>
          <p:cNvPr id="3" name="Content Placeholder 2"/>
          <p:cNvSpPr>
            <a:spLocks noGrp="1"/>
          </p:cNvSpPr>
          <p:nvPr>
            <p:ph idx="1"/>
          </p:nvPr>
        </p:nvSpPr>
        <p:spPr>
          <a:xfrm>
            <a:off x="228600" y="1600200"/>
            <a:ext cx="8686800" cy="4525963"/>
          </a:xfrm>
        </p:spPr>
        <p:txBody>
          <a:bodyPr/>
          <a:lstStyle/>
          <a:p>
            <a:pPr marL="0" indent="0">
              <a:buNone/>
            </a:pPr>
            <a:r>
              <a:rPr lang="en-US" dirty="0" smtClean="0">
                <a:hlinkClick r:id="rId2"/>
              </a:rPr>
              <a:t>https://www.youtube.com/watch?v=2irN1G5HiRo</a:t>
            </a:r>
            <a:endParaRPr lang="en-US" dirty="0"/>
          </a:p>
        </p:txBody>
      </p:sp>
      <p:pic>
        <p:nvPicPr>
          <p:cNvPr id="13314" name="Picture 2" descr="http://upload.wikimedia.org/wikipedia/commons/4/44/RIAN_archive_828797_Mikhail_Gorbachev_addressing_UN_General_Assembly_session.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054063" y="4062412"/>
            <a:ext cx="4118966" cy="2795588"/>
          </a:xfrm>
          <a:prstGeom prst="rect">
            <a:avLst/>
          </a:prstGeom>
          <a:noFill/>
          <a:extLst>
            <a:ext uri="{909E8E84-426E-40DD-AFC4-6F175D3DCCD1}">
              <a14:hiddenFill xmlns="" xmlns:a14="http://schemas.microsoft.com/office/drawing/2010/main">
                <a:solidFill>
                  <a:srgbClr val="FFFFFF"/>
                </a:solidFill>
              </a14:hiddenFill>
            </a:ext>
          </a:extLst>
        </p:spPr>
      </p:pic>
      <p:pic>
        <p:nvPicPr>
          <p:cNvPr id="13316" name="Picture 4" descr="http://crrc.dodlive.mil/files/2013/02/Sadam_Brief.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28600" y="4026353"/>
            <a:ext cx="2809875" cy="2809876"/>
          </a:xfrm>
          <a:prstGeom prst="rect">
            <a:avLst/>
          </a:prstGeom>
          <a:noFill/>
          <a:extLst>
            <a:ext uri="{909E8E84-426E-40DD-AFC4-6F175D3DCCD1}">
              <a14:hiddenFill xmlns="" xmlns:a14="http://schemas.microsoft.com/office/drawing/2010/main">
                <a:solidFill>
                  <a:srgbClr val="FFFFFF"/>
                </a:solidFill>
              </a14:hiddenFill>
            </a:ext>
          </a:extLst>
        </p:spPr>
      </p:pic>
      <p:sp>
        <p:nvSpPr>
          <p:cNvPr id="4" name="Rectangular Callout 3"/>
          <p:cNvSpPr/>
          <p:nvPr/>
        </p:nvSpPr>
        <p:spPr>
          <a:xfrm>
            <a:off x="3810000" y="2362200"/>
            <a:ext cx="3810000" cy="1371600"/>
          </a:xfrm>
          <a:prstGeom prst="wedgeRectCallout">
            <a:avLst>
              <a:gd name="adj1" fmla="val 62215"/>
              <a:gd name="adj2" fmla="val 140807"/>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Saddam must allow us to inspect!</a:t>
            </a:r>
            <a:endParaRPr lang="en-US" dirty="0">
              <a:solidFill>
                <a:schemeClr val="tx1"/>
              </a:solidFill>
            </a:endParaRPr>
          </a:p>
        </p:txBody>
      </p:sp>
      <p:sp>
        <p:nvSpPr>
          <p:cNvPr id="5" name="Rectangular Callout 4"/>
          <p:cNvSpPr/>
          <p:nvPr/>
        </p:nvSpPr>
        <p:spPr>
          <a:xfrm>
            <a:off x="1981200" y="2362200"/>
            <a:ext cx="1566863" cy="1371600"/>
          </a:xfrm>
          <a:prstGeom prst="wedgeRectCallout">
            <a:avLst>
              <a:gd name="adj1" fmla="val -50476"/>
              <a:gd name="adj2" fmla="val 16832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No!</a:t>
            </a:r>
            <a:endParaRPr lang="en-US" dirty="0"/>
          </a:p>
        </p:txBody>
      </p:sp>
      <p:sp>
        <p:nvSpPr>
          <p:cNvPr id="6" name="Rounded Rectangular Callout 5"/>
          <p:cNvSpPr/>
          <p:nvPr/>
        </p:nvSpPr>
        <p:spPr>
          <a:xfrm>
            <a:off x="3276600" y="4267200"/>
            <a:ext cx="1447800" cy="1447800"/>
          </a:xfrm>
          <a:prstGeom prst="wedgeRoundRectCallout">
            <a:avLst>
              <a:gd name="adj1" fmla="val 127538"/>
              <a:gd name="adj2" fmla="val 68515"/>
              <a:gd name="adj3" fmla="val 16667"/>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Sanction Iraq then. </a:t>
            </a:r>
            <a:endParaRPr lang="en-US" dirty="0"/>
          </a:p>
        </p:txBody>
      </p:sp>
    </p:spTree>
    <p:extLst>
      <p:ext uri="{BB962C8B-B14F-4D97-AF65-F5344CB8AC3E}">
        <p14:creationId xmlns="" xmlns:p14="http://schemas.microsoft.com/office/powerpoint/2010/main" val="41235595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December 16, 1998</a:t>
            </a:r>
            <a:br>
              <a:rPr lang="en-US" dirty="0" smtClean="0"/>
            </a:br>
            <a:r>
              <a:rPr lang="en-US" dirty="0" smtClean="0">
                <a:hlinkClick r:id="rId2"/>
              </a:rPr>
              <a:t>https://www.youtube.com/watch?v=xjDtwcgbnUo</a:t>
            </a:r>
            <a:endParaRPr lang="en-US" dirty="0"/>
          </a:p>
        </p:txBody>
      </p:sp>
      <p:pic>
        <p:nvPicPr>
          <p:cNvPr id="5122" name="Picture 2"/>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l="3749" t="11718" r="46876" b="51562"/>
          <a:stretch/>
        </p:blipFill>
        <p:spPr bwMode="auto">
          <a:xfrm>
            <a:off x="1371600" y="1981200"/>
            <a:ext cx="6019800" cy="35814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39181274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l="4500" t="16889" r="4500" b="12889"/>
          <a:stretch>
            <a:fillRect/>
          </a:stretch>
        </p:blipFill>
        <p:spPr bwMode="auto">
          <a:xfrm>
            <a:off x="0" y="0"/>
            <a:ext cx="9128567" cy="3962400"/>
          </a:xfrm>
          <a:prstGeom prst="rect">
            <a:avLst/>
          </a:prstGeom>
          <a:noFill/>
          <a:ln w="9525">
            <a:noFill/>
            <a:miter lim="800000"/>
            <a:headEnd/>
            <a:tailEnd/>
          </a:ln>
        </p:spPr>
      </p:pic>
      <p:sp>
        <p:nvSpPr>
          <p:cNvPr id="6" name="TextBox 5"/>
          <p:cNvSpPr txBox="1"/>
          <p:nvPr/>
        </p:nvSpPr>
        <p:spPr>
          <a:xfrm>
            <a:off x="533400" y="4038601"/>
            <a:ext cx="8229600" cy="2585323"/>
          </a:xfrm>
          <a:prstGeom prst="rect">
            <a:avLst/>
          </a:prstGeom>
          <a:noFill/>
        </p:spPr>
        <p:txBody>
          <a:bodyPr wrap="square" rtlCol="0">
            <a:spAutoFit/>
          </a:bodyPr>
          <a:lstStyle/>
          <a:p>
            <a:r>
              <a:rPr lang="en-US" dirty="0" smtClean="0"/>
              <a:t>Do Now-Read your article and answer the following questions:</a:t>
            </a:r>
          </a:p>
          <a:p>
            <a:endParaRPr lang="en-US" dirty="0" smtClean="0"/>
          </a:p>
          <a:p>
            <a:pPr marL="342900" indent="-342900">
              <a:buAutoNum type="arabicPeriod"/>
            </a:pPr>
            <a:r>
              <a:rPr lang="en-US" dirty="0" smtClean="0"/>
              <a:t>What impact could your event have on US foreign policy?</a:t>
            </a:r>
          </a:p>
          <a:p>
            <a:endParaRPr lang="en-US" dirty="0" smtClean="0"/>
          </a:p>
          <a:p>
            <a:r>
              <a:rPr lang="en-US" dirty="0" smtClean="0"/>
              <a:t>2. How do you think Bin Laden could exploit the situation outlined in your article?</a:t>
            </a:r>
          </a:p>
          <a:p>
            <a:endParaRPr lang="en-US" dirty="0" smtClean="0"/>
          </a:p>
          <a:p>
            <a:endParaRPr lang="en-US" dirty="0" smtClean="0"/>
          </a:p>
          <a:p>
            <a:r>
              <a:rPr lang="en-US" dirty="0" smtClean="0"/>
              <a:t>Task: Share your article and answers with the other two people in your group </a:t>
            </a:r>
            <a:r>
              <a:rPr lang="en-US" dirty="0" smtClean="0"/>
              <a:t>then</a:t>
            </a:r>
            <a:r>
              <a:rPr lang="en-US" dirty="0" smtClean="0"/>
              <a:t> complete the guide sheet on the back throughout the Power Point</a:t>
            </a:r>
            <a:endParaRPr lang="en-US" dirty="0" smtClean="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334962"/>
          </a:xfrm>
        </p:spPr>
        <p:txBody>
          <a:bodyPr>
            <a:normAutofit fontScale="90000"/>
          </a:bodyPr>
          <a:lstStyle/>
          <a:p>
            <a:r>
              <a:rPr lang="en-US" dirty="0" smtClean="0"/>
              <a:t>3 Key 1990 Issues Closure</a:t>
            </a:r>
            <a:endParaRPr lang="en-US" dirty="0"/>
          </a:p>
        </p:txBody>
      </p:sp>
      <p:sp>
        <p:nvSpPr>
          <p:cNvPr id="4" name="Rectangle 3"/>
          <p:cNvSpPr/>
          <p:nvPr/>
        </p:nvSpPr>
        <p:spPr>
          <a:xfrm>
            <a:off x="667657" y="2819400"/>
            <a:ext cx="2057400" cy="4038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What was the importance of the Iraqi invasion of Kuwait</a:t>
            </a:r>
            <a:endParaRPr lang="en-US" dirty="0"/>
          </a:p>
        </p:txBody>
      </p:sp>
      <p:sp>
        <p:nvSpPr>
          <p:cNvPr id="5" name="Rectangle 4"/>
          <p:cNvSpPr/>
          <p:nvPr/>
        </p:nvSpPr>
        <p:spPr>
          <a:xfrm>
            <a:off x="3810000" y="2819400"/>
            <a:ext cx="2057400" cy="4038600"/>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What was the importance of the Oslo Accords?</a:t>
            </a:r>
            <a:endParaRPr lang="en-US" dirty="0">
              <a:solidFill>
                <a:schemeClr val="tx1"/>
              </a:solidFill>
            </a:endParaRPr>
          </a:p>
        </p:txBody>
      </p:sp>
      <p:sp>
        <p:nvSpPr>
          <p:cNvPr id="6" name="Rectangle 5"/>
          <p:cNvSpPr/>
          <p:nvPr/>
        </p:nvSpPr>
        <p:spPr>
          <a:xfrm>
            <a:off x="6767286" y="2819400"/>
            <a:ext cx="2057400" cy="40386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What was the importance of Iraqi sanctions?</a:t>
            </a:r>
            <a:endParaRPr lang="en-US" dirty="0"/>
          </a:p>
        </p:txBody>
      </p:sp>
      <p:pic>
        <p:nvPicPr>
          <p:cNvPr id="4098" name="Picture 2" descr="http://news.bbcimg.co.uk/media/images/49360000/jpg/_49360846_iraqoilreserves.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22918" y="1066800"/>
            <a:ext cx="2895600" cy="1628776"/>
          </a:xfrm>
          <a:prstGeom prst="rect">
            <a:avLst/>
          </a:prstGeom>
          <a:noFill/>
          <a:extLst>
            <a:ext uri="{909E8E84-426E-40DD-AFC4-6F175D3DCCD1}">
              <a14:hiddenFill xmlns="" xmlns:a14="http://schemas.microsoft.com/office/drawing/2010/main">
                <a:solidFill>
                  <a:srgbClr val="FFFFFF"/>
                </a:solidFill>
              </a14:hiddenFill>
            </a:ext>
          </a:extLst>
        </p:spPr>
      </p:pic>
      <p:pic>
        <p:nvPicPr>
          <p:cNvPr id="4100" name="Picture 4" descr="http://upload.wikimedia.org/wikipedia/commons/f/f2/Bill_Clinton,_Yitzhak_Rabin,_Yasser_Arafat_at_the_White_House_1993-09-13.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276600" y="738188"/>
            <a:ext cx="2867025" cy="195738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0084116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Closure: Refer Back to Bin Laden’s 1998 </a:t>
            </a:r>
            <a:r>
              <a:rPr lang="en-US" dirty="0" err="1" smtClean="0"/>
              <a:t>Fatwah</a:t>
            </a:r>
            <a:endParaRPr lang="en-US" dirty="0"/>
          </a:p>
        </p:txBody>
      </p:sp>
      <p:sp>
        <p:nvSpPr>
          <p:cNvPr id="3" name="Content Placeholder 2"/>
          <p:cNvSpPr>
            <a:spLocks noGrp="1"/>
          </p:cNvSpPr>
          <p:nvPr>
            <p:ph idx="1"/>
          </p:nvPr>
        </p:nvSpPr>
        <p:spPr/>
        <p:txBody>
          <a:bodyPr/>
          <a:lstStyle/>
          <a:p>
            <a:pPr>
              <a:buNone/>
            </a:pPr>
            <a:endParaRPr lang="en-US" dirty="0" smtClean="0"/>
          </a:p>
          <a:p>
            <a:pPr>
              <a:buNone/>
            </a:pPr>
            <a:endParaRPr lang="en-US" dirty="0" smtClean="0"/>
          </a:p>
          <a:p>
            <a:pPr>
              <a:buNone/>
            </a:pPr>
            <a:r>
              <a:rPr lang="en-US" dirty="0" smtClean="0"/>
              <a:t>Which points did Bin Laden include in his declaration of war on the West?</a:t>
            </a:r>
            <a:endParaRPr lang="en-US" dirty="0"/>
          </a:p>
        </p:txBody>
      </p:sp>
    </p:spTree>
    <p:extLst>
      <p:ext uri="{BB962C8B-B14F-4D97-AF65-F5344CB8AC3E}">
        <p14:creationId xmlns="" xmlns:p14="http://schemas.microsoft.com/office/powerpoint/2010/main" val="22011022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9144000" cy="369332"/>
          </a:xfrm>
          <a:prstGeom prst="rect">
            <a:avLst/>
          </a:prstGeom>
          <a:noFill/>
        </p:spPr>
        <p:txBody>
          <a:bodyPr wrap="square" rtlCol="0">
            <a:spAutoFit/>
          </a:bodyPr>
          <a:lstStyle/>
          <a:p>
            <a:r>
              <a:rPr lang="en-US" dirty="0" smtClean="0"/>
              <a:t>Claim						Perceived Evidence</a:t>
            </a:r>
            <a:endParaRPr lang="en-US" dirty="0"/>
          </a:p>
        </p:txBody>
      </p:sp>
      <p:sp>
        <p:nvSpPr>
          <p:cNvPr id="5" name="Rectangle 4"/>
          <p:cNvSpPr/>
          <p:nvPr/>
        </p:nvSpPr>
        <p:spPr>
          <a:xfrm>
            <a:off x="0" y="381000"/>
            <a:ext cx="4572000" cy="923330"/>
          </a:xfrm>
          <a:prstGeom prst="rect">
            <a:avLst/>
          </a:prstGeom>
        </p:spPr>
        <p:txBody>
          <a:bodyPr>
            <a:spAutoFit/>
          </a:bodyPr>
          <a:lstStyle/>
          <a:p>
            <a:r>
              <a:rPr lang="en-US" dirty="0" smtClean="0"/>
              <a:t>First, </a:t>
            </a:r>
            <a:r>
              <a:rPr lang="en-US" b="1" dirty="0" smtClean="0"/>
              <a:t>for over seven years the United States has been occupying the lands of Islam</a:t>
            </a:r>
            <a:r>
              <a:rPr lang="en-US" dirty="0" smtClean="0"/>
              <a:t> in the holiest of places</a:t>
            </a:r>
            <a:endParaRPr lang="en-US" dirty="0"/>
          </a:p>
        </p:txBody>
      </p:sp>
      <p:sp>
        <p:nvSpPr>
          <p:cNvPr id="6" name="Rectangle 5"/>
          <p:cNvSpPr/>
          <p:nvPr/>
        </p:nvSpPr>
        <p:spPr>
          <a:xfrm>
            <a:off x="0" y="1447800"/>
            <a:ext cx="4572000" cy="1477328"/>
          </a:xfrm>
          <a:prstGeom prst="rect">
            <a:avLst/>
          </a:prstGeom>
        </p:spPr>
        <p:txBody>
          <a:bodyPr>
            <a:spAutoFit/>
          </a:bodyPr>
          <a:lstStyle/>
          <a:p>
            <a:r>
              <a:rPr lang="en-US" dirty="0" smtClean="0"/>
              <a:t>Plundering its riches, dictating to its rulers, humiliating its people</a:t>
            </a:r>
            <a:r>
              <a:rPr lang="en-US" b="1" dirty="0" smtClean="0"/>
              <a:t>, terrorizing its neighbors</a:t>
            </a:r>
            <a:r>
              <a:rPr lang="en-US" dirty="0" smtClean="0"/>
              <a:t>, and turning its bases in the Peninsula into a spearhead through which to fight the neighboring Muslim peoples.</a:t>
            </a:r>
            <a:endParaRPr lang="en-US" dirty="0"/>
          </a:p>
        </p:txBody>
      </p:sp>
      <p:sp>
        <p:nvSpPr>
          <p:cNvPr id="7" name="Rectangle 6"/>
          <p:cNvSpPr/>
          <p:nvPr/>
        </p:nvSpPr>
        <p:spPr>
          <a:xfrm>
            <a:off x="0" y="3048000"/>
            <a:ext cx="4572000" cy="646331"/>
          </a:xfrm>
          <a:prstGeom prst="rect">
            <a:avLst/>
          </a:prstGeom>
        </p:spPr>
        <p:txBody>
          <a:bodyPr>
            <a:spAutoFit/>
          </a:bodyPr>
          <a:lstStyle/>
          <a:p>
            <a:r>
              <a:rPr lang="en-US" dirty="0" smtClean="0"/>
              <a:t>The best proof of this is the </a:t>
            </a:r>
            <a:r>
              <a:rPr lang="en-US" b="1" dirty="0" smtClean="0"/>
              <a:t>Americans' continuing aggression against the Iraqi people</a:t>
            </a:r>
            <a:r>
              <a:rPr lang="en-US" dirty="0" smtClean="0"/>
              <a:t> </a:t>
            </a:r>
            <a:endParaRPr lang="en-US" dirty="0"/>
          </a:p>
        </p:txBody>
      </p:sp>
      <p:sp>
        <p:nvSpPr>
          <p:cNvPr id="8" name="Rectangle 7"/>
          <p:cNvSpPr/>
          <p:nvPr/>
        </p:nvSpPr>
        <p:spPr>
          <a:xfrm>
            <a:off x="0" y="4038600"/>
            <a:ext cx="4572000" cy="1200329"/>
          </a:xfrm>
          <a:prstGeom prst="rect">
            <a:avLst/>
          </a:prstGeom>
        </p:spPr>
        <p:txBody>
          <a:bodyPr>
            <a:spAutoFit/>
          </a:bodyPr>
          <a:lstStyle/>
          <a:p>
            <a:r>
              <a:rPr lang="en-US" dirty="0" smtClean="0"/>
              <a:t>Second, despite the great devastation inflicted on the Iraqi people by the </a:t>
            </a:r>
            <a:r>
              <a:rPr lang="en-US" b="1" dirty="0" smtClean="0"/>
              <a:t>crusader-Zionist alliance</a:t>
            </a:r>
            <a:r>
              <a:rPr lang="en-US" dirty="0" smtClean="0"/>
              <a:t>, and despite the huge number of those killed, which has exceeded 1 million</a:t>
            </a:r>
            <a:endParaRPr lang="en-US" dirty="0"/>
          </a:p>
        </p:txBody>
      </p:sp>
      <p:sp>
        <p:nvSpPr>
          <p:cNvPr id="11" name="TextBox 10"/>
          <p:cNvSpPr txBox="1"/>
          <p:nvPr/>
        </p:nvSpPr>
        <p:spPr>
          <a:xfrm>
            <a:off x="0" y="5657671"/>
            <a:ext cx="3886200" cy="1200329"/>
          </a:xfrm>
          <a:prstGeom prst="rect">
            <a:avLst/>
          </a:prstGeom>
          <a:noFill/>
        </p:spPr>
        <p:txBody>
          <a:bodyPr wrap="square" rtlCol="0">
            <a:spAutoFit/>
          </a:bodyPr>
          <a:lstStyle/>
          <a:p>
            <a:r>
              <a:rPr lang="en-US" dirty="0" smtClean="0"/>
              <a:t>The aim is also to serve the Jews' petty state and divert attention from its occupation of Jerusalem and murder of Muslims there.</a:t>
            </a:r>
            <a:endParaRPr lang="en-US" dirty="0"/>
          </a:p>
        </p:txBody>
      </p:sp>
      <p:sp>
        <p:nvSpPr>
          <p:cNvPr id="12" name="TextBox 11"/>
          <p:cNvSpPr txBox="1"/>
          <p:nvPr/>
        </p:nvSpPr>
        <p:spPr>
          <a:xfrm>
            <a:off x="5334000" y="2590800"/>
            <a:ext cx="2743200" cy="2031325"/>
          </a:xfrm>
          <a:prstGeom prst="rect">
            <a:avLst/>
          </a:prstGeom>
          <a:noFill/>
        </p:spPr>
        <p:txBody>
          <a:bodyPr wrap="square" rtlCol="0">
            <a:spAutoFit/>
          </a:bodyPr>
          <a:lstStyle/>
          <a:p>
            <a:r>
              <a:rPr lang="en-US" dirty="0" smtClean="0"/>
              <a:t>Persian Gulf War</a:t>
            </a:r>
          </a:p>
          <a:p>
            <a:endParaRPr lang="en-US" dirty="0" smtClean="0"/>
          </a:p>
          <a:p>
            <a:endParaRPr lang="en-US" dirty="0" smtClean="0"/>
          </a:p>
          <a:p>
            <a:r>
              <a:rPr lang="en-US" dirty="0" smtClean="0"/>
              <a:t>Oslo Accords</a:t>
            </a:r>
          </a:p>
          <a:p>
            <a:endParaRPr lang="en-US" dirty="0" smtClean="0"/>
          </a:p>
          <a:p>
            <a:endParaRPr lang="en-US" dirty="0" smtClean="0"/>
          </a:p>
          <a:p>
            <a:r>
              <a:rPr lang="en-US" dirty="0" smtClean="0"/>
              <a:t>Sanctions</a:t>
            </a:r>
            <a:endParaRPr lang="en-US" dirty="0"/>
          </a:p>
        </p:txBody>
      </p:sp>
      <p:sp>
        <p:nvSpPr>
          <p:cNvPr id="13" name="TextBox 12"/>
          <p:cNvSpPr txBox="1"/>
          <p:nvPr/>
        </p:nvSpPr>
        <p:spPr>
          <a:xfrm>
            <a:off x="4038600" y="6257836"/>
            <a:ext cx="5105400" cy="600164"/>
          </a:xfrm>
          <a:prstGeom prst="rect">
            <a:avLst/>
          </a:prstGeom>
          <a:noFill/>
        </p:spPr>
        <p:txBody>
          <a:bodyPr wrap="square" rtlCol="0">
            <a:spAutoFit/>
          </a:bodyPr>
          <a:lstStyle/>
          <a:p>
            <a:r>
              <a:rPr lang="en-US" sz="1100" dirty="0" smtClean="0"/>
              <a:t>Disclaimer: This does not suggest an agreement or endorsement of Bin Laden’s </a:t>
            </a:r>
            <a:r>
              <a:rPr lang="en-US" sz="1100" dirty="0" err="1" smtClean="0"/>
              <a:t>Fatwah</a:t>
            </a:r>
            <a:r>
              <a:rPr lang="en-US" sz="1100" dirty="0" smtClean="0"/>
              <a:t>. Rather this should be viewed as an attempt to understand possible driving force behind Bin </a:t>
            </a:r>
            <a:r>
              <a:rPr lang="en-US" sz="1100" dirty="0" err="1" smtClean="0"/>
              <a:t>Ladens’s</a:t>
            </a:r>
            <a:r>
              <a:rPr lang="en-US" sz="1100" dirty="0" smtClean="0"/>
              <a:t> </a:t>
            </a:r>
            <a:r>
              <a:rPr lang="en-US" sz="1100" dirty="0" err="1" smtClean="0"/>
              <a:t>Fatwah</a:t>
            </a:r>
            <a:r>
              <a:rPr lang="en-US" sz="1100" dirty="0" smtClean="0"/>
              <a:t>.</a:t>
            </a:r>
            <a:endParaRPr lang="en-US" sz="1100" dirty="0"/>
          </a:p>
        </p:txBody>
      </p:sp>
      <p:sp>
        <p:nvSpPr>
          <p:cNvPr id="14" name="Down Arrow 13"/>
          <p:cNvSpPr/>
          <p:nvPr/>
        </p:nvSpPr>
        <p:spPr>
          <a:xfrm>
            <a:off x="6324600" y="457200"/>
            <a:ext cx="533400" cy="1905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334962"/>
          </a:xfrm>
        </p:spPr>
        <p:txBody>
          <a:bodyPr>
            <a:normAutofit fontScale="90000"/>
          </a:bodyPr>
          <a:lstStyle/>
          <a:p>
            <a:r>
              <a:rPr lang="en-US" dirty="0" smtClean="0"/>
              <a:t>3 Key 1990 Issues</a:t>
            </a:r>
            <a:endParaRPr lang="en-US" dirty="0"/>
          </a:p>
        </p:txBody>
      </p:sp>
      <p:sp>
        <p:nvSpPr>
          <p:cNvPr id="4" name="Rectangle 3"/>
          <p:cNvSpPr/>
          <p:nvPr/>
        </p:nvSpPr>
        <p:spPr>
          <a:xfrm>
            <a:off x="667657" y="2819400"/>
            <a:ext cx="2057400" cy="4038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Iraq Invades Kuwait</a:t>
            </a:r>
            <a:endParaRPr lang="en-US" dirty="0"/>
          </a:p>
        </p:txBody>
      </p:sp>
      <p:sp>
        <p:nvSpPr>
          <p:cNvPr id="5" name="Rectangle 4"/>
          <p:cNvSpPr/>
          <p:nvPr/>
        </p:nvSpPr>
        <p:spPr>
          <a:xfrm>
            <a:off x="3810000" y="2819400"/>
            <a:ext cx="2057400" cy="4038600"/>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Oslo Accords or the 90s Version of the Camp David Accords</a:t>
            </a:r>
            <a:endParaRPr lang="en-US" dirty="0">
              <a:solidFill>
                <a:schemeClr val="tx1"/>
              </a:solidFill>
            </a:endParaRPr>
          </a:p>
        </p:txBody>
      </p:sp>
      <p:sp>
        <p:nvSpPr>
          <p:cNvPr id="6" name="Rectangle 5"/>
          <p:cNvSpPr/>
          <p:nvPr/>
        </p:nvSpPr>
        <p:spPr>
          <a:xfrm>
            <a:off x="6767286" y="2819400"/>
            <a:ext cx="2057400" cy="40386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Iraq Sanctions and further Bin Laden Outrage</a:t>
            </a:r>
            <a:endParaRPr lang="en-US" dirty="0"/>
          </a:p>
        </p:txBody>
      </p:sp>
      <p:pic>
        <p:nvPicPr>
          <p:cNvPr id="4098" name="Picture 2" descr="http://news.bbcimg.co.uk/media/images/49360000/jpg/_49360846_iraqoilreserves.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22918" y="1066800"/>
            <a:ext cx="2895600" cy="1628776"/>
          </a:xfrm>
          <a:prstGeom prst="rect">
            <a:avLst/>
          </a:prstGeom>
          <a:noFill/>
          <a:extLst>
            <a:ext uri="{909E8E84-426E-40DD-AFC4-6F175D3DCCD1}">
              <a14:hiddenFill xmlns="" xmlns:a14="http://schemas.microsoft.com/office/drawing/2010/main">
                <a:solidFill>
                  <a:srgbClr val="FFFFFF"/>
                </a:solidFill>
              </a14:hiddenFill>
            </a:ext>
          </a:extLst>
        </p:spPr>
      </p:pic>
      <p:pic>
        <p:nvPicPr>
          <p:cNvPr id="4100" name="Picture 4" descr="http://upload.wikimedia.org/wikipedia/commons/f/f2/Bill_Clinton,_Yitzhak_Rabin,_Yasser_Arafat_at_the_White_House_1993-09-13.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276600" y="738188"/>
            <a:ext cx="2867025" cy="195738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0084116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Issue 1 Iraq</a:t>
            </a:r>
            <a:endParaRPr lang="en-US" dirty="0"/>
          </a:p>
        </p:txBody>
      </p:sp>
      <p:pic>
        <p:nvPicPr>
          <p:cNvPr id="7170" name="Picture 2" descr="https://mendedheart2013.files.wordpress.com/2013/05/skeleton-key2.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057773" y="2209800"/>
            <a:ext cx="3043113" cy="319087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8421247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2" cstate="print"/>
          <a:srcRect/>
          <a:stretch>
            <a:fillRect/>
          </a:stretch>
        </p:blipFill>
        <p:spPr bwMode="auto">
          <a:xfrm>
            <a:off x="5257800" y="1676400"/>
            <a:ext cx="2913889" cy="3557588"/>
          </a:xfrm>
          <a:prstGeom prst="rect">
            <a:avLst/>
          </a:prstGeom>
          <a:noFill/>
          <a:ln w="9525">
            <a:noFill/>
            <a:miter lim="800000"/>
            <a:headEnd/>
            <a:tailEnd/>
          </a:ln>
        </p:spPr>
      </p:pic>
      <p:cxnSp>
        <p:nvCxnSpPr>
          <p:cNvPr id="7" name="Straight Arrow Connector 6"/>
          <p:cNvCxnSpPr/>
          <p:nvPr/>
        </p:nvCxnSpPr>
        <p:spPr>
          <a:xfrm>
            <a:off x="5791200" y="2690091"/>
            <a:ext cx="685800" cy="381000"/>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67562" y="1108608"/>
            <a:ext cx="2971800" cy="492443"/>
          </a:xfrm>
          <a:prstGeom prst="rect">
            <a:avLst/>
          </a:prstGeom>
          <a:noFill/>
        </p:spPr>
        <p:txBody>
          <a:bodyPr wrap="square" rtlCol="0">
            <a:spAutoFit/>
          </a:bodyPr>
          <a:lstStyle/>
          <a:p>
            <a:r>
              <a:rPr lang="en-US" dirty="0" smtClean="0"/>
              <a:t>Iraq invades Kuwait early 90s</a:t>
            </a:r>
          </a:p>
          <a:p>
            <a:r>
              <a:rPr lang="en-US" sz="800" dirty="0" smtClean="0">
                <a:hlinkClick r:id="rId3"/>
              </a:rPr>
              <a:t>https://www.youtube.com/watch?v=Oybdr9rzMKM</a:t>
            </a:r>
            <a:endParaRPr lang="en-US" sz="800" dirty="0"/>
          </a:p>
        </p:txBody>
      </p:sp>
      <p:pic>
        <p:nvPicPr>
          <p:cNvPr id="1026" name="Picture 2" descr="http://i.alalam.ir/news/Image/Inner-Media/2015/02/04/alalam_635586688701601451_25f_4x3.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466850" y="3733800"/>
            <a:ext cx="1809750" cy="2381250"/>
          </a:xfrm>
          <a:prstGeom prst="rect">
            <a:avLst/>
          </a:prstGeom>
          <a:noFill/>
          <a:extLst>
            <a:ext uri="{909E8E84-426E-40DD-AFC4-6F175D3DCCD1}">
              <a14:hiddenFill xmlns="" xmlns:a14="http://schemas.microsoft.com/office/drawing/2010/main">
                <a:solidFill>
                  <a:srgbClr val="FFFFFF"/>
                </a:solidFill>
              </a14:hiddenFill>
            </a:ext>
          </a:extLst>
        </p:spPr>
      </p:pic>
      <p:sp>
        <p:nvSpPr>
          <p:cNvPr id="5" name="Rounded Rectangular Callout 4"/>
          <p:cNvSpPr/>
          <p:nvPr/>
        </p:nvSpPr>
        <p:spPr>
          <a:xfrm>
            <a:off x="3276600" y="1828800"/>
            <a:ext cx="1752600" cy="2362200"/>
          </a:xfrm>
          <a:prstGeom prst="wedgeRoundRectCallout">
            <a:avLst>
              <a:gd name="adj1" fmla="val 88785"/>
              <a:gd name="adj2" fmla="val 48815"/>
              <a:gd name="adj3" fmla="val 16667"/>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Will Iraq attack us also? </a:t>
            </a:r>
            <a:endParaRPr lang="en-US" dirty="0"/>
          </a:p>
        </p:txBody>
      </p:sp>
      <p:sp>
        <p:nvSpPr>
          <p:cNvPr id="6" name="Rounded Rectangular Callout 5"/>
          <p:cNvSpPr/>
          <p:nvPr/>
        </p:nvSpPr>
        <p:spPr>
          <a:xfrm>
            <a:off x="76200" y="1108608"/>
            <a:ext cx="1905000" cy="2167992"/>
          </a:xfrm>
          <a:prstGeom prst="wedgeRoundRectCallout">
            <a:avLst>
              <a:gd name="adj1" fmla="val 46561"/>
              <a:gd name="adj2" fmla="val 11703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If Iraq does, Muslims should defend Saudi Arabia! How dare you let Christians fight our war?</a:t>
            </a:r>
            <a:endParaRPr lang="en-US" dirty="0"/>
          </a:p>
        </p:txBody>
      </p:sp>
    </p:spTree>
    <p:extLst>
      <p:ext uri="{BB962C8B-B14F-4D97-AF65-F5344CB8AC3E}">
        <p14:creationId xmlns="" xmlns:p14="http://schemas.microsoft.com/office/powerpoint/2010/main" val="36347211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Scenarios-Develop a Plan</a:t>
            </a:r>
            <a:endParaRPr lang="en-US" dirty="0"/>
          </a:p>
        </p:txBody>
      </p:sp>
      <p:sp>
        <p:nvSpPr>
          <p:cNvPr id="3" name="Content Placeholder 2"/>
          <p:cNvSpPr>
            <a:spLocks noGrp="1"/>
          </p:cNvSpPr>
          <p:nvPr>
            <p:ph idx="1"/>
          </p:nvPr>
        </p:nvSpPr>
        <p:spPr>
          <a:xfrm>
            <a:off x="457200" y="1676400"/>
            <a:ext cx="1981200" cy="4800600"/>
          </a:xfrm>
        </p:spPr>
        <p:txBody>
          <a:bodyPr/>
          <a:lstStyle/>
          <a:p>
            <a:pPr marL="0" indent="0">
              <a:buNone/>
            </a:pPr>
            <a:r>
              <a:rPr lang="en-US" dirty="0" smtClean="0"/>
              <a:t>What should the UN do? </a:t>
            </a:r>
            <a:endParaRPr lang="en-US" dirty="0"/>
          </a:p>
        </p:txBody>
      </p:sp>
      <p:sp>
        <p:nvSpPr>
          <p:cNvPr id="4" name="Content Placeholder 2"/>
          <p:cNvSpPr txBox="1">
            <a:spLocks/>
          </p:cNvSpPr>
          <p:nvPr/>
        </p:nvSpPr>
        <p:spPr>
          <a:xfrm>
            <a:off x="3733800" y="1714500"/>
            <a:ext cx="1981200" cy="4800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dirty="0" smtClean="0"/>
              <a:t>What should the US do? </a:t>
            </a:r>
            <a:endParaRPr lang="en-US" dirty="0"/>
          </a:p>
        </p:txBody>
      </p:sp>
      <p:sp>
        <p:nvSpPr>
          <p:cNvPr id="5" name="Content Placeholder 2"/>
          <p:cNvSpPr txBox="1">
            <a:spLocks/>
          </p:cNvSpPr>
          <p:nvPr/>
        </p:nvSpPr>
        <p:spPr>
          <a:xfrm>
            <a:off x="6858000" y="1676400"/>
            <a:ext cx="1981200" cy="4800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dirty="0" smtClean="0"/>
              <a:t>What should Bin Laden do? </a:t>
            </a:r>
            <a:endParaRPr lang="en-US" dirty="0"/>
          </a:p>
        </p:txBody>
      </p:sp>
      <p:pic>
        <p:nvPicPr>
          <p:cNvPr id="6146" name="Picture 2" descr="http://i.ndtvimg.com/mt/2014-11/united_nations_logo360.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4152900"/>
            <a:ext cx="2362200" cy="1771651"/>
          </a:xfrm>
          <a:prstGeom prst="rect">
            <a:avLst/>
          </a:prstGeom>
          <a:noFill/>
          <a:extLst>
            <a:ext uri="{909E8E84-426E-40DD-AFC4-6F175D3DCCD1}">
              <a14:hiddenFill xmlns="" xmlns:a14="http://schemas.microsoft.com/office/drawing/2010/main">
                <a:solidFill>
                  <a:srgbClr val="FFFFFF"/>
                </a:solidFill>
              </a14:hiddenFill>
            </a:ext>
          </a:extLst>
        </p:spPr>
      </p:pic>
      <p:pic>
        <p:nvPicPr>
          <p:cNvPr id="6148" name="Picture 4" descr="http://cdn2.bigcommerce.com/n-nr1m3w/t79dofd/product_images/uploaded_images/us-flag-backlit.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flipH="1">
            <a:off x="3352800" y="4340550"/>
            <a:ext cx="1865815" cy="1396349"/>
          </a:xfrm>
          <a:prstGeom prst="rect">
            <a:avLst/>
          </a:prstGeom>
          <a:noFill/>
          <a:extLst>
            <a:ext uri="{909E8E84-426E-40DD-AFC4-6F175D3DCCD1}">
              <a14:hiddenFill xmlns="" xmlns:a14="http://schemas.microsoft.com/office/drawing/2010/main">
                <a:solidFill>
                  <a:srgbClr val="FFFFFF"/>
                </a:solidFill>
              </a14:hiddenFill>
            </a:ext>
          </a:extLst>
        </p:spPr>
      </p:pic>
      <p:pic>
        <p:nvPicPr>
          <p:cNvPr id="15362" name="Picture 2" descr="http://www.pbs.org/wgbh/pages/frontline/art/story/400/20110502binladen.jpg"/>
          <p:cNvPicPr>
            <a:picLocks noChangeAspect="1" noChangeArrowheads="1"/>
          </p:cNvPicPr>
          <p:nvPr/>
        </p:nvPicPr>
        <p:blipFill>
          <a:blip r:embed="rId4" cstate="print"/>
          <a:srcRect/>
          <a:stretch>
            <a:fillRect/>
          </a:stretch>
        </p:blipFill>
        <p:spPr bwMode="auto">
          <a:xfrm>
            <a:off x="6705600" y="4419600"/>
            <a:ext cx="2438400" cy="1524000"/>
          </a:xfrm>
          <a:prstGeom prst="rect">
            <a:avLst/>
          </a:prstGeom>
          <a:noFill/>
        </p:spPr>
      </p:pic>
    </p:spTree>
    <p:extLst>
      <p:ext uri="{BB962C8B-B14F-4D97-AF65-F5344CB8AC3E}">
        <p14:creationId xmlns="" xmlns:p14="http://schemas.microsoft.com/office/powerpoint/2010/main" val="25777054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334962"/>
          </a:xfrm>
        </p:spPr>
        <p:txBody>
          <a:bodyPr>
            <a:noAutofit/>
          </a:bodyPr>
          <a:lstStyle/>
          <a:p>
            <a:r>
              <a:rPr lang="en-US" sz="2800" dirty="0" smtClean="0"/>
              <a:t>UN Resolutions after the Invasion (Aug 2, 1990)</a:t>
            </a:r>
            <a:endParaRPr lang="en-US" sz="2800" dirty="0"/>
          </a:p>
        </p:txBody>
      </p:sp>
      <p:pic>
        <p:nvPicPr>
          <p:cNvPr id="8" name="Picture 2"/>
          <p:cNvPicPr>
            <a:picLocks noChangeAspect="1" noChangeArrowheads="1"/>
          </p:cNvPicPr>
          <p:nvPr/>
        </p:nvPicPr>
        <p:blipFill rotWithShape="1">
          <a:blip r:embed="rId2" cstate="print">
            <a:extLst>
              <a:ext uri="{28A0092B-C50C-407E-A947-70E740481C1C}">
                <a14:useLocalDpi xmlns="" xmlns:a14="http://schemas.microsoft.com/office/drawing/2010/main" val="0"/>
              </a:ext>
            </a:extLst>
          </a:blip>
          <a:srcRect l="20312" t="50000" r="53542" b="27083"/>
          <a:stretch/>
        </p:blipFill>
        <p:spPr bwMode="auto">
          <a:xfrm>
            <a:off x="152400" y="762000"/>
            <a:ext cx="4129520" cy="28956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l="20391" t="32226" r="52656" b="22363"/>
          <a:stretch/>
        </p:blipFill>
        <p:spPr bwMode="auto">
          <a:xfrm>
            <a:off x="4648200" y="1143000"/>
            <a:ext cx="4038600" cy="544333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4372692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rotWithShape="1">
          <a:blip r:embed="rId2" cstate="print">
            <a:extLst>
              <a:ext uri="{28A0092B-C50C-407E-A947-70E740481C1C}">
                <a14:useLocalDpi xmlns="" xmlns:a14="http://schemas.microsoft.com/office/drawing/2010/main" val="0"/>
              </a:ext>
            </a:extLst>
          </a:blip>
          <a:srcRect t="35833" r="1619" b="23690"/>
          <a:stretch/>
        </p:blipFill>
        <p:spPr bwMode="auto">
          <a:xfrm>
            <a:off x="-14013" y="304800"/>
            <a:ext cx="9158013" cy="54102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7" name="Right Arrow 6"/>
          <p:cNvSpPr/>
          <p:nvPr/>
        </p:nvSpPr>
        <p:spPr>
          <a:xfrm rot="17973573">
            <a:off x="5926032" y="4819157"/>
            <a:ext cx="20574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19597003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Kuwaiti Oil</a:t>
            </a:r>
            <a:br>
              <a:rPr lang="en-US" dirty="0" smtClean="0"/>
            </a:br>
            <a:r>
              <a:rPr lang="en-US" dirty="0" smtClean="0">
                <a:hlinkClick r:id="rId2"/>
              </a:rPr>
              <a:t>https://www.youtube.com/watch?v=2DoxBG5zdxg</a:t>
            </a:r>
            <a:endParaRPr lang="en-US" dirty="0"/>
          </a:p>
        </p:txBody>
      </p:sp>
    </p:spTree>
    <p:extLst>
      <p:ext uri="{BB962C8B-B14F-4D97-AF65-F5344CB8AC3E}">
        <p14:creationId xmlns="" xmlns:p14="http://schemas.microsoft.com/office/powerpoint/2010/main" val="16065926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177</TotalTime>
  <Words>613</Words>
  <Application>Microsoft Office PowerPoint</Application>
  <PresentationFormat>On-screen Show (4:3)</PresentationFormat>
  <Paragraphs>76</Paragraphs>
  <Slides>22</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22</vt:i4>
      </vt:variant>
    </vt:vector>
  </HeadingPairs>
  <TitlesOfParts>
    <vt:vector size="24" baseType="lpstr">
      <vt:lpstr>Office Theme</vt:lpstr>
      <vt:lpstr>Slide</vt:lpstr>
      <vt:lpstr>The Early 1990s Perspective</vt:lpstr>
      <vt:lpstr>Slide 2</vt:lpstr>
      <vt:lpstr>3 Key 1990 Issues</vt:lpstr>
      <vt:lpstr>Key Issue 1 Iraq</vt:lpstr>
      <vt:lpstr>Slide 5</vt:lpstr>
      <vt:lpstr>Scenarios-Develop a Plan</vt:lpstr>
      <vt:lpstr>UN Resolutions after the Invasion (Aug 2, 1990)</vt:lpstr>
      <vt:lpstr>Slide 8</vt:lpstr>
      <vt:lpstr>Kuwaiti Oil https://www.youtube.com/watch?v=2DoxBG5zdxg</vt:lpstr>
      <vt:lpstr>Slide 10</vt:lpstr>
      <vt:lpstr>Key Issue 2 Israeli Palestinian Issue</vt:lpstr>
      <vt:lpstr>Slide 12</vt:lpstr>
      <vt:lpstr>Oslo Accords September 1933</vt:lpstr>
      <vt:lpstr>Key Issue 3 Iraqi Sanctions  1991-?</vt:lpstr>
      <vt:lpstr>What should the UN do to Iraq after the Persian Gulf War?</vt:lpstr>
      <vt:lpstr>Slide 16</vt:lpstr>
      <vt:lpstr>Slide 17</vt:lpstr>
      <vt:lpstr>Liberal Arguments Against Iraqi Sanctions</vt:lpstr>
      <vt:lpstr>December 16, 1998 https://www.youtube.com/watch?v=xjDtwcgbnUo</vt:lpstr>
      <vt:lpstr>3 Key 1990 Issues Closure</vt:lpstr>
      <vt:lpstr>Closure: Refer Back to Bin Laden’s 1998 Fatwah</vt:lpstr>
      <vt:lpstr>Slide 22</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Early 1990s Perspective</dc:title>
  <dc:creator>Ramon Quinones</dc:creator>
  <cp:lastModifiedBy>006435</cp:lastModifiedBy>
  <cp:revision>19</cp:revision>
  <dcterms:created xsi:type="dcterms:W3CDTF">2015-03-03T17:14:52Z</dcterms:created>
  <dcterms:modified xsi:type="dcterms:W3CDTF">2015-03-04T15:46:30Z</dcterms:modified>
</cp:coreProperties>
</file>